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verage"/>
      <p:regular r:id="rId12"/>
    </p:embeddedFont>
    <p:embeddedFont>
      <p:font typeface="Oswal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swald-regular.fntdata"/><Relationship Id="rId12" Type="http://schemas.openxmlformats.org/officeDocument/2006/relationships/font" Target="fonts/Averag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3cd5ad46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3cd5ad46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3cd5ad46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3cd5ad46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33cd5ad46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33cd5ad46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46118042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46118042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46118042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46118042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182975" y="112500"/>
            <a:ext cx="3722700" cy="26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An Analysis of Summer Precipitation &amp; Temperature in Central Park (1972-2022)</a:t>
            </a:r>
            <a:endParaRPr b="1" sz="302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83525" y="2965650"/>
            <a:ext cx="3321600" cy="10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Mentor: Kevin Justin Rodriguez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Faculty Advisor: Nir Krakauer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675" y="1211295"/>
            <a:ext cx="4837228" cy="272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6257400" y="3932225"/>
            <a:ext cx="24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Source: architecturaldigest.com</a:t>
            </a:r>
            <a:endParaRPr sz="12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Research Questions </a:t>
            </a:r>
            <a:endParaRPr b="1"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4605000" cy="29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861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2250">
                <a:solidFill>
                  <a:schemeClr val="dk1"/>
                </a:solidFill>
              </a:rPr>
              <a:t>Has there been a change in the frequency and the strength of rainfall events over the 50 year time period? </a:t>
            </a:r>
            <a:endParaRPr sz="2250">
              <a:solidFill>
                <a:schemeClr val="dk1"/>
              </a:solidFill>
            </a:endParaRPr>
          </a:p>
          <a:p>
            <a:pPr indent="-32861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2250">
                <a:solidFill>
                  <a:schemeClr val="dk1"/>
                </a:solidFill>
              </a:rPr>
              <a:t>How much have daily maximum and daily </a:t>
            </a:r>
            <a:r>
              <a:rPr lang="en" sz="2250">
                <a:solidFill>
                  <a:schemeClr val="dk1"/>
                </a:solidFill>
              </a:rPr>
              <a:t>minimum</a:t>
            </a:r>
            <a:r>
              <a:rPr lang="en" sz="2250">
                <a:solidFill>
                  <a:schemeClr val="dk1"/>
                </a:solidFill>
              </a:rPr>
              <a:t> temperatures changed over the time period? </a:t>
            </a:r>
            <a:endParaRPr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700" y="904520"/>
            <a:ext cx="4092350" cy="272755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7218325" y="3731225"/>
            <a:ext cx="179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Average"/>
                <a:ea typeface="Average"/>
                <a:cs typeface="Average"/>
                <a:sym typeface="Average"/>
              </a:rPr>
              <a:t>Source: nypost.com</a:t>
            </a:r>
            <a:endParaRPr sz="1200">
              <a:solidFill>
                <a:srgbClr val="99999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Technique/Methods/Study Sites </a:t>
            </a:r>
            <a:endParaRPr b="1"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017725"/>
            <a:ext cx="8520600" cy="31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Data Source:</a:t>
            </a:r>
            <a:r>
              <a:rPr lang="en" sz="2000">
                <a:solidFill>
                  <a:schemeClr val="dk1"/>
                </a:solidFill>
              </a:rPr>
              <a:t> NCEI (National Center for Environmental Information), National Weather Service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Study Site: </a:t>
            </a:r>
            <a:r>
              <a:rPr lang="en" sz="2000">
                <a:solidFill>
                  <a:schemeClr val="dk1"/>
                </a:solidFill>
              </a:rPr>
              <a:t>Central Park, New York, New York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Weather Station:</a:t>
            </a:r>
            <a:r>
              <a:rPr lang="en" sz="2000">
                <a:solidFill>
                  <a:schemeClr val="dk1"/>
                </a:solidFill>
              </a:rPr>
              <a:t> Belvedere Castle (1920-Present)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Time Period:</a:t>
            </a:r>
            <a:r>
              <a:rPr lang="en" sz="2000">
                <a:solidFill>
                  <a:schemeClr val="dk1"/>
                </a:solidFill>
              </a:rPr>
              <a:t> 01/01/1972 - 01/01/2022 (Dates may vary based on data available)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600" y="3403822"/>
            <a:ext cx="3882975" cy="8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447" y="4245125"/>
            <a:ext cx="7578128" cy="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Computer Skills </a:t>
            </a:r>
            <a:r>
              <a:rPr b="1" lang="en"/>
              <a:t> </a:t>
            </a:r>
            <a:endParaRPr b="1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Microsoft Excel -</a:t>
            </a:r>
            <a:r>
              <a:rPr lang="en" sz="2000">
                <a:solidFill>
                  <a:schemeClr val="dk1"/>
                </a:solidFill>
              </a:rPr>
              <a:t> Data Analysis, &amp; Graphs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220" y="2349375"/>
            <a:ext cx="4785100" cy="22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439900" y="4703625"/>
            <a:ext cx="353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Average"/>
                <a:ea typeface="Average"/>
                <a:cs typeface="Average"/>
                <a:sym typeface="Average"/>
              </a:rPr>
              <a:t>Source: careeranna.com </a:t>
            </a:r>
            <a:endParaRPr sz="1200">
              <a:solidFill>
                <a:srgbClr val="99999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Outcomes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 how to obtain meteorological data from a government website (NOAA)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 how to make time series plots (Excel)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Understand how much our climate has </a:t>
            </a:r>
            <a:r>
              <a:rPr lang="en">
                <a:solidFill>
                  <a:schemeClr val="dk1"/>
                </a:solidFill>
              </a:rPr>
              <a:t>changed locally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 how to present scientific information effectively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and concisely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713" y="615437"/>
            <a:ext cx="5900575" cy="39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3626600" y="4515825"/>
            <a:ext cx="202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Average"/>
                <a:ea typeface="Average"/>
                <a:cs typeface="Average"/>
                <a:sym typeface="Average"/>
              </a:rPr>
              <a:t>Source: cancollab.com</a:t>
            </a:r>
            <a:endParaRPr sz="1200">
              <a:solidFill>
                <a:srgbClr val="99999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